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70" r:id="rId3"/>
    <p:sldId id="259" r:id="rId4"/>
    <p:sldId id="261" r:id="rId5"/>
    <p:sldId id="267" r:id="rId6"/>
    <p:sldId id="263" r:id="rId7"/>
    <p:sldId id="276" r:id="rId8"/>
    <p:sldId id="277" r:id="rId9"/>
    <p:sldId id="275" r:id="rId10"/>
    <p:sldId id="272" r:id="rId11"/>
    <p:sldId id="279" r:id="rId12"/>
    <p:sldId id="278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70344" autoAdjust="0"/>
  </p:normalViewPr>
  <p:slideViewPr>
    <p:cSldViewPr>
      <p:cViewPr>
        <p:scale>
          <a:sx n="50" d="100"/>
          <a:sy n="50" d="100"/>
        </p:scale>
        <p:origin x="-100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308F-7C7B-4EF7-B0C2-7C90C054684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6114-9D29-48A4-9345-F37B3E92B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8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0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Industrial</a:t>
            </a:r>
            <a:r>
              <a:rPr lang="en-US" baseline="0" dirty="0" smtClean="0"/>
              <a:t> Park Planning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Preserve natural areas by targeting development in certain areas.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Manufacturing industries important to region.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Not attracting large scale manufacturers from outside the region, but giving local businesses a place to grow.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Randall Pond Industrial Park – previous CEDS project; Dean’s Beans example – grew out of barn in neighboring small town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Supply of readily developable parcels limited in central part of county.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 coming year, plan to apply for another infrastructure grant to support creation of a park in Montague.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400" dirty="0" smtClean="0"/>
              <a:t>Specialty Food Product</a:t>
            </a:r>
            <a:r>
              <a:rPr lang="en-US" sz="2400" baseline="0" dirty="0" smtClean="0"/>
              <a:t> Cluster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Unique asset in Western Mass Food Processing Center in Greenfield – food business incubator with a commercial kitchen and access to technical assistance 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Similar facility in Hardwick VT and upstate New York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FPC identified as a regional significant project in an early CEDS – but not selected for funding by EDA.  Ranking important in USDA application 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EDA funding priorities have evolved since then. 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Pursuing an EDA grant application to expand cold storage capacity to support expansion of programs for FPC businesses (as well as other operations in the cluster)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 smtClean="0"/>
              <a:t>EDA sets the framework and focus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Mission to promote innovation and regional competiveness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Encourages a cluster development strategy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Seeks projects that create jobs and leverage private investment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Emphasis on areas of economic distress</a:t>
            </a:r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sz="2600" dirty="0" smtClean="0"/>
              <a:t>However, region has flexibility in its implementation and use of their CEDS 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/>
              <a:t>Determine region boundaries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/>
              <a:t>Identify its own clusters and goals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/>
              <a:t>Prioritizing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 smtClean="0"/>
              <a:t>EDA funding is very competitive. 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Competing against other projects in Region 1 or nation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Requires non-federal funding match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Must meet EDA’s investment policy guidelines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/>
              <a:t>Participation should not just be about grants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Excellent vehicle for collaboration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Opportunity to fund economic development activities </a:t>
            </a:r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But</a:t>
            </a:r>
            <a:r>
              <a:rPr lang="en-US" sz="2600" baseline="0" dirty="0" smtClean="0"/>
              <a:t> first a little background….</a:t>
            </a:r>
          </a:p>
          <a:p>
            <a:r>
              <a:rPr lang="en-US" sz="2600" baseline="0" dirty="0" smtClean="0"/>
              <a:t>I’m with the Franklin Regional Council of Governments.  </a:t>
            </a:r>
          </a:p>
          <a:p>
            <a:pPr>
              <a:spcBef>
                <a:spcPts val="1200"/>
              </a:spcBef>
            </a:pPr>
            <a:r>
              <a:rPr lang="en-US" sz="2600" baseline="0" dirty="0" smtClean="0"/>
              <a:t>         </a:t>
            </a:r>
            <a:r>
              <a:rPr lang="en-US" sz="2600" dirty="0" smtClean="0"/>
              <a:t>Regional Planning Agency &amp; municipal services organization for Franklin County</a:t>
            </a:r>
          </a:p>
          <a:p>
            <a:pPr>
              <a:spcBef>
                <a:spcPts val="1200"/>
              </a:spcBef>
            </a:pPr>
            <a:r>
              <a:rPr lang="en-US" sz="2600" baseline="0" dirty="0" smtClean="0"/>
              <a:t>         </a:t>
            </a:r>
            <a:r>
              <a:rPr lang="en-US" sz="2600" dirty="0" smtClean="0"/>
              <a:t>Economic Development Planning Program - </a:t>
            </a:r>
            <a:r>
              <a:rPr lang="en-US" sz="2400" dirty="0" smtClean="0"/>
              <a:t>CEDS Program, Brownfields Program, Broadband Planning </a:t>
            </a:r>
            <a:endParaRPr lang="en-US" sz="2600" dirty="0" smtClean="0"/>
          </a:p>
          <a:p>
            <a:r>
              <a:rPr lang="en-US" sz="2600" dirty="0" smtClean="0"/>
              <a:t>Most rural region of Massachusetts</a:t>
            </a:r>
          </a:p>
          <a:p>
            <a:pPr lvl="1"/>
            <a:r>
              <a:rPr lang="en-US" sz="2600" dirty="0" smtClean="0"/>
              <a:t>25 Towns and 1 City (Greenfield)</a:t>
            </a:r>
          </a:p>
          <a:p>
            <a:pPr lvl="1"/>
            <a:r>
              <a:rPr lang="en-US" sz="2600" dirty="0" smtClean="0"/>
              <a:t>71,300 population in 724 sq. miles – about ¾ of our towns have fewer than 2,000 people</a:t>
            </a:r>
          </a:p>
          <a:p>
            <a:r>
              <a:rPr lang="en-US" sz="2600" dirty="0" smtClean="0"/>
              <a:t>Similar demographic and economic profile – </a:t>
            </a:r>
          </a:p>
          <a:p>
            <a:r>
              <a:rPr lang="en-US" sz="2600" baseline="0" dirty="0" smtClean="0"/>
              <a:t>          R</a:t>
            </a:r>
            <a:r>
              <a:rPr lang="en-US" sz="2600" dirty="0" smtClean="0"/>
              <a:t>ural landscape,</a:t>
            </a:r>
            <a:r>
              <a:rPr lang="en-US" sz="2600" baseline="0" dirty="0" smtClean="0"/>
              <a:t> manufacturing, value agricultural land and natural resources, need for improved 	broadband access, etc. </a:t>
            </a:r>
          </a:p>
          <a:p>
            <a:r>
              <a:rPr lang="en-US" sz="2600" baseline="0" dirty="0" smtClean="0"/>
              <a:t>Need for regional economic development planning </a:t>
            </a:r>
            <a:endParaRPr lang="en-US" sz="2200" dirty="0" smtClean="0"/>
          </a:p>
          <a:p>
            <a:pPr lvl="1"/>
            <a:r>
              <a:rPr lang="en-US" sz="2200" dirty="0" smtClean="0"/>
              <a:t>Stagnant population trend</a:t>
            </a:r>
          </a:p>
          <a:p>
            <a:pPr lvl="1"/>
            <a:r>
              <a:rPr lang="en-US" sz="2200" dirty="0" smtClean="0"/>
              <a:t>Need for higher wage jobs</a:t>
            </a:r>
          </a:p>
          <a:p>
            <a:pPr lvl="1"/>
            <a:r>
              <a:rPr lang="en-US" sz="2200" dirty="0" smtClean="0"/>
              <a:t>Importance of manufacturing industry 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Identify growth opportunities  </a:t>
            </a:r>
          </a:p>
          <a:p>
            <a:endParaRPr lang="en-US" sz="2600" dirty="0" smtClean="0"/>
          </a:p>
          <a:p>
            <a:r>
              <a:rPr lang="en-US" sz="2600" dirty="0" smtClean="0"/>
              <a:t>Role of regional organizations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CEDS Region – 26 towns plus Amherst,</a:t>
            </a:r>
            <a:r>
              <a:rPr lang="en-US" baseline="0" dirty="0" smtClean="0"/>
              <a:t> Athol &amp; Phillipston</a:t>
            </a:r>
          </a:p>
          <a:p>
            <a:pPr lvl="1"/>
            <a:r>
              <a:rPr lang="en-US" baseline="0" dirty="0" smtClean="0"/>
              <a:t>Self-defined region</a:t>
            </a:r>
          </a:p>
          <a:p>
            <a:pPr lvl="1"/>
            <a:r>
              <a:rPr lang="en-US" baseline="0" dirty="0" smtClean="0"/>
              <a:t>Amherst is home to the largest employer of FC residents</a:t>
            </a:r>
          </a:p>
          <a:p>
            <a:pPr lvl="1"/>
            <a:r>
              <a:rPr lang="en-US" baseline="0" dirty="0" smtClean="0"/>
              <a:t>Athol is closely tied to Orange economy</a:t>
            </a:r>
          </a:p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1200" dirty="0" smtClean="0"/>
              <a:t>Began with 1995 Overall Economic Development Plan </a:t>
            </a:r>
          </a:p>
          <a:p>
            <a:pPr lvl="1">
              <a:spcBef>
                <a:spcPts val="1200"/>
              </a:spcBef>
            </a:pPr>
            <a:r>
              <a:rPr lang="en-US" sz="1200" dirty="0" smtClean="0"/>
              <a:t>Completed</a:t>
            </a:r>
            <a:r>
              <a:rPr lang="en-US" sz="1200" baseline="0" dirty="0" smtClean="0"/>
              <a:t> 4 five-year plans, and intervening annual reports </a:t>
            </a:r>
          </a:p>
          <a:p>
            <a:pPr lvl="1">
              <a:spcBef>
                <a:spcPts val="1200"/>
              </a:spcBef>
            </a:pPr>
            <a:r>
              <a:rPr lang="en-US" sz="1200" dirty="0" smtClean="0"/>
              <a:t>Most recent document, the 2012 CEDS Annual Report</a:t>
            </a:r>
          </a:p>
          <a:p>
            <a:pPr>
              <a:spcBef>
                <a:spcPts val="1200"/>
              </a:spcBef>
            </a:pPr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sz="1200" dirty="0" smtClean="0"/>
              <a:t>Designated an Economic Development District in 2006</a:t>
            </a:r>
          </a:p>
          <a:p>
            <a:pPr lvl="1">
              <a:spcBef>
                <a:spcPts val="1200"/>
              </a:spcBef>
            </a:pPr>
            <a:r>
              <a:rPr lang="en-US" sz="1200" dirty="0" smtClean="0"/>
              <a:t>Has just</a:t>
            </a:r>
            <a:r>
              <a:rPr lang="en-US" sz="1200" baseline="0" dirty="0" smtClean="0"/>
              <a:t> received its 7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EDA planning partnership grant.</a:t>
            </a:r>
          </a:p>
          <a:p>
            <a:pPr lvl="1">
              <a:spcBef>
                <a:spcPts val="1200"/>
              </a:spcBef>
            </a:pPr>
            <a:r>
              <a:rPr lang="en-US" sz="1200" baseline="0" dirty="0" smtClean="0"/>
              <a:t>Before EDD designation, completed CEDS process using own resources.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Creation of Steering Committee</a:t>
            </a:r>
          </a:p>
          <a:p>
            <a:pPr lvl="1"/>
            <a:r>
              <a:rPr lang="en-US" dirty="0" smtClean="0"/>
              <a:t>If an EDD, requires</a:t>
            </a:r>
            <a:r>
              <a:rPr lang="en-US" baseline="0" dirty="0" smtClean="0"/>
              <a:t> an EDD Governing Board – depends on organization’s current structure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Self-defined region.  Not dictated by EDA.</a:t>
            </a:r>
          </a:p>
          <a:p>
            <a:pPr lvl="1"/>
            <a:r>
              <a:rPr lang="en-US" baseline="0" dirty="0" smtClean="0"/>
              <a:t>For example, Pioneer Valley Planning Commission includes Franklin County as part of its region. 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Must produce a five-year Plan that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	Reviews economic situation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	States a vision and goals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	Identifies important clusters 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groupings of businesses and institutions with some 	similarity in industry, operation, or technology, and which are generally located within a defined 	geographic area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	Includes listing of important projects </a:t>
            </a:r>
          </a:p>
          <a:p>
            <a:pPr lvl="1"/>
            <a:endParaRPr lang="en-US" baseline="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 smtClean="0"/>
              <a:t>Did I mention - access to EDA funding programs?</a:t>
            </a:r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sz="2600" dirty="0" smtClean="0"/>
              <a:t>Planning and strategy</a:t>
            </a:r>
            <a:r>
              <a:rPr lang="en-US" sz="2600" baseline="0" dirty="0" smtClean="0"/>
              <a:t> grants – need to know more about an emerging cluster, need to do analysis of the region’s industrial market?</a:t>
            </a:r>
          </a:p>
          <a:p>
            <a:pPr>
              <a:spcBef>
                <a:spcPts val="1200"/>
              </a:spcBef>
            </a:pPr>
            <a:endParaRPr lang="en-US" sz="2600" baseline="0" dirty="0" smtClean="0"/>
          </a:p>
          <a:p>
            <a:pPr>
              <a:spcBef>
                <a:spcPts val="1200"/>
              </a:spcBef>
            </a:pPr>
            <a:r>
              <a:rPr lang="en-US" sz="2600" baseline="0" dirty="0" smtClean="0"/>
              <a:t>Construction &amp; infrastructure grants – the bread &amp; butter of EDA: sewer, water, roads.  Must meet certain criteria.  Cannot benefit a single private business.  Owned by a governmental unit or non-profit.  Must result in direct job creation. </a:t>
            </a:r>
          </a:p>
          <a:p>
            <a:pPr>
              <a:spcBef>
                <a:spcPts val="1200"/>
              </a:spcBef>
            </a:pPr>
            <a:endParaRPr lang="en-US" sz="2600" baseline="0" dirty="0" smtClean="0"/>
          </a:p>
          <a:p>
            <a:pPr>
              <a:spcBef>
                <a:spcPts val="1200"/>
              </a:spcBef>
            </a:pPr>
            <a:r>
              <a:rPr lang="en-US" sz="2600" baseline="0" dirty="0" smtClean="0"/>
              <a:t>Access to capital for small businesses through an RLF.  </a:t>
            </a:r>
          </a:p>
          <a:p>
            <a:pPr>
              <a:spcBef>
                <a:spcPts val="1200"/>
              </a:spcBef>
            </a:pPr>
            <a:endParaRPr lang="en-US" sz="2600" baseline="0" dirty="0" smtClean="0"/>
          </a:p>
          <a:p>
            <a:pPr>
              <a:spcBef>
                <a:spcPts val="1200"/>
              </a:spcBef>
            </a:pPr>
            <a:r>
              <a:rPr lang="en-US" sz="2600" baseline="0" dirty="0" smtClean="0"/>
              <a:t>EDD Planning Partnership – must apply but not competitive.  Funds planning work for CEDS process and implementation. </a:t>
            </a:r>
          </a:p>
          <a:p>
            <a:pPr>
              <a:spcBef>
                <a:spcPts val="1200"/>
              </a:spcBef>
            </a:pPr>
            <a:endParaRPr lang="en-US" sz="2600" baseline="0" dirty="0" smtClean="0"/>
          </a:p>
          <a:p>
            <a:pPr>
              <a:spcBef>
                <a:spcPts val="1200"/>
              </a:spcBef>
            </a:pPr>
            <a:r>
              <a:rPr lang="en-US" sz="2600" baseline="0" dirty="0" smtClean="0"/>
              <a:t>Special Funding opportunities – typically all EDA grants require a 50-50 match (except in areas of particular economic distress) or in cases of FFOs like this (80-20), </a:t>
            </a:r>
            <a:endParaRPr lang="en-US" sz="2600" dirty="0" smtClean="0"/>
          </a:p>
          <a:p>
            <a:pPr marL="0" lvl="0" indent="0">
              <a:spcBef>
                <a:spcPts val="1200"/>
              </a:spcBef>
              <a:buFont typeface="Arial" pitchFamily="34" charset="0"/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400" dirty="0" smtClean="0"/>
              <a:t>Convenes public and private sector together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Specifically</a:t>
            </a:r>
            <a:r>
              <a:rPr lang="en-US" sz="2400" baseline="0" dirty="0" smtClean="0"/>
              <a:t> to</a:t>
            </a:r>
            <a:r>
              <a:rPr lang="en-US" sz="2400" dirty="0" smtClean="0"/>
              <a:t> talk about economic development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Opportunity </a:t>
            </a:r>
            <a:r>
              <a:rPr lang="en-US" sz="2400" baseline="0" dirty="0" smtClean="0"/>
              <a:t>to break down silos and build partnerships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400" dirty="0" smtClean="0"/>
              <a:t>Local capacity building and information sharing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Very</a:t>
            </a:r>
            <a:r>
              <a:rPr lang="en-US" sz="2400" baseline="0" dirty="0" smtClean="0"/>
              <a:t> few communities have professional planning staff. </a:t>
            </a:r>
            <a:r>
              <a:rPr lang="en-US" sz="2400" dirty="0" smtClean="0"/>
              <a:t>In FC, only two</a:t>
            </a:r>
            <a:r>
              <a:rPr lang="en-US" sz="2400" baseline="0" dirty="0" smtClean="0"/>
              <a:t> of 26 towns have professional planning staff. </a:t>
            </a:r>
            <a:endParaRPr lang="en-US" sz="2400" dirty="0" smtClean="0"/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Municipal staff already burdened by workload and putting out fires.  Difficult to keep on economic development programs and opportunities.   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Regional organizations, towns and private business can share information.   </a:t>
            </a:r>
            <a:endParaRPr lang="en-US" sz="2400" dirty="0" smtClean="0"/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Bring in speakers to talk about programs</a:t>
            </a:r>
            <a:r>
              <a:rPr lang="en-US" sz="2400" baseline="0" dirty="0" smtClean="0"/>
              <a:t> and projects – examples, state programs, how tax credit programs work, proposed projects, Hurricane Irene discussion.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400" dirty="0" smtClean="0"/>
              <a:t>Opportunity to identify important projects to towns and the region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FRCOG does a project solicitation</a:t>
            </a:r>
            <a:r>
              <a:rPr lang="en-US" sz="2400" baseline="0" dirty="0" smtClean="0"/>
              <a:t> every five years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Establishes evaluation criteria in advance to rank projects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Different categories of projects – EDA eligible and non-EDA eligible; Construction or Planning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aseline="0" dirty="0" smtClean="0"/>
              <a:t>Use list when talking to other funders, the state, legislators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2400" baseline="0" dirty="0" smtClean="0"/>
          </a:p>
          <a:p>
            <a:pPr marL="0" lv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2400" baseline="0" dirty="0" smtClean="0"/>
              <a:t>Scope of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Reflects</a:t>
            </a:r>
            <a:r>
              <a:rPr lang="en-US" sz="2400" baseline="0" dirty="0" smtClean="0"/>
              <a:t> common goals and issues – ex. Brownfields redevelopment and broadband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Support to projects region-wide in scope and specific to a community – ex. Downtown revitalization, state grant applications</a:t>
            </a:r>
          </a:p>
          <a:p>
            <a:pPr marL="0" lvl="0" indent="0">
              <a:spcBef>
                <a:spcPts val="1200"/>
              </a:spcBef>
              <a:buFont typeface="Arial" pitchFamily="34" charset="0"/>
              <a:buNone/>
            </a:pPr>
            <a:endParaRPr lang="en-US" sz="2400" dirty="0" smtClean="0"/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6114-9D29-48A4-9345-F37B3E92BC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26C9679-8654-44C2-ADDE-2BBBAB07A400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C881704-E3F4-40EE-B179-CA5996907C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twood@frcog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458200" cy="3490912"/>
          </a:xfrm>
        </p:spPr>
        <p:txBody>
          <a:bodyPr>
            <a:normAutofit/>
          </a:bodyPr>
          <a:lstStyle/>
          <a:p>
            <a:r>
              <a:rPr lang="en-US" dirty="0" smtClean="0"/>
              <a:t>CEDS: </a:t>
            </a:r>
            <a:br>
              <a:rPr lang="en-US" dirty="0" smtClean="0"/>
            </a:br>
            <a:r>
              <a:rPr lang="en-US" dirty="0" smtClean="0"/>
              <a:t>What it is, </a:t>
            </a:r>
            <a:br>
              <a:rPr lang="en-US" dirty="0" smtClean="0"/>
            </a:br>
            <a:r>
              <a:rPr lang="en-US" dirty="0" smtClean="0"/>
              <a:t>Why do it, and 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you can expect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0" y="4114800"/>
            <a:ext cx="6377687" cy="134569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7840" y="6019800"/>
            <a:ext cx="8422760" cy="609600"/>
          </a:xfrm>
        </p:spPr>
        <p:txBody>
          <a:bodyPr/>
          <a:lstStyle/>
          <a:p>
            <a:r>
              <a:rPr lang="en-US" dirty="0" smtClean="0"/>
              <a:t>Jessica Atwood, Senior Economic Development Planner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Franklin County Examples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0"/>
            <a:ext cx="82296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 smtClean="0"/>
              <a:t>Industrial Park Planning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Support retention and growth of manufacturing sector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Six planned industrial parks in Franklin County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Limited supply of readily developable parcels</a:t>
            </a:r>
          </a:p>
          <a:p>
            <a:pPr lvl="1">
              <a:spcBef>
                <a:spcPts val="1200"/>
              </a:spcBef>
            </a:pPr>
            <a:endParaRPr lang="en-US" sz="22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8378"/>
            <a:ext cx="2636520" cy="1977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6600" y="4130169"/>
            <a:ext cx="324612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Randall Pond Industrial Park, Orange, MA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Awarded a$1 million EDA grant for infrastructure.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Opened </a:t>
            </a:r>
            <a:r>
              <a:rPr lang="en-US" dirty="0"/>
              <a:t>in 2001.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199" y="6139974"/>
            <a:ext cx="315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Eras Medium ITC" pitchFamily="34" charset="0"/>
                <a:cs typeface="Aharoni" pitchFamily="2" charset="-79"/>
              </a:rPr>
              <a:t>RC Precision Sheet Metal,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ras Medium ITC" pitchFamily="34" charset="0"/>
                <a:cs typeface="Aharoni" pitchFamily="2" charset="-79"/>
              </a:rPr>
              <a:t>Inc.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Eras Medium ITC" pitchFamily="34" charset="0"/>
              <a:cs typeface="Aharoni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35" y="4008378"/>
            <a:ext cx="1499065" cy="550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10" y="4875282"/>
            <a:ext cx="1251989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Franklin County Examples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0"/>
            <a:ext cx="8229600" cy="2247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 smtClean="0"/>
              <a:t>Specialty Food Product Cluster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FCCDC’s Western Mass. Food Processing Center (FPC) in Greenfield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Supports farms and agricultural businesses</a:t>
            </a:r>
          </a:p>
          <a:p>
            <a:pPr>
              <a:spcBef>
                <a:spcPts val="1200"/>
              </a:spcBef>
            </a:pPr>
            <a:endParaRPr lang="en-US" sz="2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1"/>
          <a:stretch/>
        </p:blipFill>
        <p:spPr>
          <a:xfrm>
            <a:off x="3886200" y="3779520"/>
            <a:ext cx="4942504" cy="28422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733800"/>
            <a:ext cx="3618363" cy="2819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sz="2400" dirty="0" smtClean="0"/>
              <a:t>Food </a:t>
            </a:r>
            <a:r>
              <a:rPr lang="en-US" sz="2400" dirty="0"/>
              <a:t>Systems curriculum and workforce development </a:t>
            </a:r>
            <a:r>
              <a:rPr lang="en-US" sz="2400" dirty="0" smtClean="0"/>
              <a:t>programs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Extend the Season Program</a:t>
            </a:r>
            <a:endParaRPr lang="en-US" sz="2400" dirty="0"/>
          </a:p>
          <a:p>
            <a:pPr lvl="1">
              <a:spcBef>
                <a:spcPts val="1200"/>
              </a:spcBef>
            </a:pPr>
            <a:endParaRPr lang="en-US" sz="2200" dirty="0" smtClean="0"/>
          </a:p>
          <a:p>
            <a:pPr lvl="1">
              <a:spcBef>
                <a:spcPts val="1200"/>
              </a:spcBef>
            </a:pPr>
            <a:endParaRPr lang="en-US" sz="22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552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What you can expect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752600"/>
            <a:ext cx="8229600" cy="434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 smtClean="0"/>
              <a:t>EDA sets the framework and focus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Mission to promote </a:t>
            </a:r>
            <a:r>
              <a:rPr lang="en-US" sz="2400" dirty="0"/>
              <a:t>innovation and regional competiveness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Encourages a cluster development strategy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Seeks </a:t>
            </a:r>
            <a:r>
              <a:rPr lang="en-US" sz="2400" dirty="0" smtClean="0"/>
              <a:t>projects that create </a:t>
            </a:r>
            <a:r>
              <a:rPr lang="en-US" sz="2400" dirty="0"/>
              <a:t>jobs and leverage private investment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Emphasis on areas of economic distress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However, the region has flexibility in its implementation and use of CEDS </a:t>
            </a:r>
          </a:p>
        </p:txBody>
      </p:sp>
    </p:spTree>
    <p:extLst>
      <p:ext uri="{BB962C8B-B14F-4D97-AF65-F5344CB8AC3E}">
        <p14:creationId xmlns:p14="http://schemas.microsoft.com/office/powerpoint/2010/main" val="1999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What you can expect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752600"/>
            <a:ext cx="8229600" cy="434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 smtClean="0"/>
              <a:t>EDA funding is very competitive. 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/>
              <a:t>Competing against other projects in Region 1 or nation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/>
              <a:t>Requires non-federal funding match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/>
              <a:t>Must meet EDA’s investment policy guidelines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/>
              <a:t>Participation is more than just about the grants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Excellent vehicle for collaboration 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Opportunity to fund economic development activities </a:t>
            </a:r>
          </a:p>
        </p:txBody>
      </p:sp>
    </p:spTree>
    <p:extLst>
      <p:ext uri="{BB962C8B-B14F-4D97-AF65-F5344CB8AC3E}">
        <p14:creationId xmlns:p14="http://schemas.microsoft.com/office/powerpoint/2010/main" val="37359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752600"/>
            <a:ext cx="8229600" cy="434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endParaRPr lang="en-US" sz="2600" dirty="0"/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dirty="0" smtClean="0"/>
              <a:t>Jessica Atwood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dirty="0" smtClean="0"/>
              <a:t>Senior Economic Development Planner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dirty="0" smtClean="0"/>
              <a:t>Franklin Regional Council of Governments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dirty="0" smtClean="0">
                <a:hlinkClick r:id="rId3"/>
              </a:rPr>
              <a:t>jatwood@frcog.org</a:t>
            </a:r>
            <a:endParaRPr lang="en-US" sz="2000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en-US" sz="2000" dirty="0" smtClean="0"/>
              <a:t>413-774-3167 x123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5867400" cy="1238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56" y="1342910"/>
            <a:ext cx="1936043" cy="2581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40" y="4336530"/>
            <a:ext cx="2345960" cy="17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r>
              <a:rPr lang="en-US" dirty="0"/>
              <a:t>Comprehensive Economic Development </a:t>
            </a:r>
            <a:r>
              <a:rPr lang="en-US" dirty="0" smtClean="0"/>
              <a:t>Strategy (CEDS)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17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It’s more than a plan, </a:t>
            </a:r>
            <a:r>
              <a:rPr lang="en-US" sz="2600" i="1" dirty="0" smtClean="0"/>
              <a:t>it’s a process</a:t>
            </a:r>
            <a:r>
              <a:rPr lang="en-US" sz="2600" dirty="0" smtClean="0"/>
              <a:t>!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A framework for regional economic development planning 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Program of the U.S. Economic Development Administration (EDA)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Required to be eligible for certain EDA funding programs </a:t>
            </a:r>
          </a:p>
          <a:p>
            <a:pPr>
              <a:spcBef>
                <a:spcPts val="1800"/>
              </a:spcBef>
            </a:pPr>
            <a:endParaRPr lang="en-US" sz="2600" dirty="0" smtClean="0"/>
          </a:p>
          <a:p>
            <a:pPr>
              <a:spcBef>
                <a:spcPts val="1800"/>
              </a:spcBef>
            </a:pPr>
            <a:endParaRPr lang="en-US" sz="2600" dirty="0" smtClean="0"/>
          </a:p>
          <a:p>
            <a:pPr lvl="1">
              <a:spcBef>
                <a:spcPts val="1800"/>
              </a:spcBef>
            </a:pPr>
            <a:endParaRPr lang="en-US" dirty="0" smtClean="0"/>
          </a:p>
          <a:p>
            <a:pPr marL="109728" indent="0">
              <a:spcBef>
                <a:spcPts val="1800"/>
              </a:spcBef>
              <a:buNone/>
            </a:pPr>
            <a:endParaRPr lang="en-US" sz="2600" dirty="0" smtClean="0"/>
          </a:p>
          <a:p>
            <a:pPr>
              <a:spcBef>
                <a:spcPts val="18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511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219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Franklin County, Massachusetts 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25 towns and City of Greenfield 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T</a:t>
            </a:r>
            <a:r>
              <a:rPr lang="en-US" sz="2200" dirty="0" smtClean="0"/>
              <a:t>otal population of 71,000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Role of Franklin Regional Council of Governments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Regional Planning Agency &amp; municipal services organization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Need for regional economic development planning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Stagnant population trend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Need for higher wage jobs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Preserve what’s important and nurture what we can grow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marL="109728" indent="0">
              <a:spcBef>
                <a:spcPts val="1200"/>
              </a:spcBef>
              <a:buNone/>
            </a:pPr>
            <a:endParaRPr lang="en-US" sz="2600" dirty="0" smtClean="0"/>
          </a:p>
          <a:p>
            <a:pPr>
              <a:spcBef>
                <a:spcPts val="1200"/>
              </a:spcBef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3"/>
          <a:stretch/>
        </p:blipFill>
        <p:spPr>
          <a:xfrm>
            <a:off x="6019800" y="685800"/>
            <a:ext cx="289560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Greater Franklin County CEDS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477000" cy="1752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Greater Franklin County CEDS Region: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26 </a:t>
            </a:r>
            <a:r>
              <a:rPr lang="en-US" sz="2200" dirty="0"/>
              <a:t>municipalities of Franklin County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Plus </a:t>
            </a:r>
            <a:r>
              <a:rPr lang="en-US" sz="2200" dirty="0" smtClean="0"/>
              <a:t>Amherst</a:t>
            </a:r>
            <a:r>
              <a:rPr lang="en-US" sz="2200" dirty="0"/>
              <a:t>, Athol and Phillipston</a:t>
            </a:r>
          </a:p>
          <a:p>
            <a:pPr lvl="1">
              <a:spcBef>
                <a:spcPts val="1200"/>
              </a:spcBef>
            </a:pPr>
            <a:endParaRPr lang="en-US" sz="2400" dirty="0" smtClean="0"/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87132"/>
            <a:ext cx="2286001" cy="304323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6720" y="3352800"/>
            <a:ext cx="5440680" cy="30209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 smtClean="0"/>
              <a:t>From </a:t>
            </a:r>
            <a:r>
              <a:rPr lang="en-US" sz="2400" i="1" dirty="0" smtClean="0"/>
              <a:t>1995 Overall Economic Development Plan </a:t>
            </a:r>
            <a:r>
              <a:rPr lang="en-US" sz="2600" dirty="0" smtClean="0"/>
              <a:t>to </a:t>
            </a:r>
            <a:r>
              <a:rPr lang="en-US" sz="2400" i="1" dirty="0" smtClean="0"/>
              <a:t>2012 CEDS Annual Report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In 2006, designated an Economic Development District (EDD)</a:t>
            </a:r>
            <a:endParaRPr lang="en-US" sz="2400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687663"/>
            <a:ext cx="2545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Tour of Colle Opera House Redevelopment,</a:t>
            </a:r>
          </a:p>
          <a:p>
            <a:pPr algn="ctr"/>
            <a:r>
              <a:rPr lang="en-US" sz="1400" dirty="0" smtClean="0"/>
              <a:t>Montague, MA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92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CEDS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Requires Steering Committee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Public and private sector representation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CEDS Region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Locally defined region; Region not determined by EDA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Creation of a CEDS Plan </a:t>
            </a:r>
            <a:endParaRPr lang="en-US" sz="24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Five-year Plan with annual updates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Review of region’s economic situation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Identification of goals, clusters and important projects</a:t>
            </a:r>
            <a:endParaRPr lang="en-US" sz="26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522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Why do a CEDS?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09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Access to EDA funding programs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5715000" cy="426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sz="2400" dirty="0" smtClean="0"/>
              <a:t>Planning </a:t>
            </a:r>
            <a:r>
              <a:rPr lang="en-US" sz="2400" dirty="0"/>
              <a:t>and strategy projects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Construction/infrastructure </a:t>
            </a:r>
            <a:r>
              <a:rPr lang="en-US" sz="2400" dirty="0"/>
              <a:t>projects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Small business revolving </a:t>
            </a:r>
            <a:r>
              <a:rPr lang="en-US" sz="2400" dirty="0"/>
              <a:t>loan </a:t>
            </a:r>
            <a:r>
              <a:rPr lang="en-US" sz="2400" dirty="0" smtClean="0"/>
              <a:t>funds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Economic Development District </a:t>
            </a:r>
            <a:r>
              <a:rPr lang="en-US" sz="2400" dirty="0" smtClean="0"/>
              <a:t>planning partnership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Special funding opportunities for disaster impacted areas and international trade impacted areas 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6700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Why do a CEDS?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" y="1676400"/>
            <a:ext cx="8229600" cy="236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 smtClean="0"/>
              <a:t>Convenes public and private sector to talk about economic development issues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857" y="2590800"/>
            <a:ext cx="8229600" cy="1554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sz="2400" dirty="0" smtClean="0"/>
              <a:t>CEDS Committee membership guided by EDA rules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Greater Franklin County CEDS Committee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82590"/>
            <a:ext cx="1181100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10" y="5154759"/>
            <a:ext cx="2648493" cy="56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4" y="4924956"/>
            <a:ext cx="2518520" cy="798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5008147"/>
            <a:ext cx="1143000" cy="632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8"/>
          <a:stretch/>
        </p:blipFill>
        <p:spPr>
          <a:xfrm>
            <a:off x="6248400" y="3860670"/>
            <a:ext cx="2240280" cy="778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7"/>
          <a:stretch/>
        </p:blipFill>
        <p:spPr>
          <a:xfrm>
            <a:off x="3930139" y="4527421"/>
            <a:ext cx="1365609" cy="397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18" y="5008147"/>
            <a:ext cx="836868" cy="574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19" y="3845430"/>
            <a:ext cx="1805121" cy="4073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74129" y="5934486"/>
            <a:ext cx="360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Greenfield Community College</a:t>
            </a:r>
            <a:endParaRPr lang="en-US" dirty="0">
              <a:solidFill>
                <a:srgbClr val="008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r="74678" b="89111"/>
          <a:stretch/>
        </p:blipFill>
        <p:spPr>
          <a:xfrm>
            <a:off x="2324766" y="3891971"/>
            <a:ext cx="712126" cy="635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5934487"/>
            <a:ext cx="1270635" cy="3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Why do a CEDS?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4617" y="1805940"/>
            <a:ext cx="8229600" cy="18516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 smtClean="0"/>
              <a:t>Opportunity for local capacity building and information sharing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Limited staff available at town level to work on economic development</a:t>
            </a:r>
          </a:p>
          <a:p>
            <a:pPr lvl="1">
              <a:spcBef>
                <a:spcPts val="1200"/>
              </a:spcBef>
            </a:pPr>
            <a:endParaRPr lang="en-US" sz="24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44240"/>
            <a:ext cx="3352800" cy="25146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4617" y="3657600"/>
            <a:ext cx="4325984" cy="2590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sz="2400" dirty="0" smtClean="0"/>
              <a:t>CEDS </a:t>
            </a:r>
            <a:r>
              <a:rPr lang="en-US" sz="2400" dirty="0"/>
              <a:t>document includes useful data and program information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Special presentations at Committee meetings</a:t>
            </a:r>
          </a:p>
          <a:p>
            <a:pPr lvl="1">
              <a:spcBef>
                <a:spcPts val="1200"/>
              </a:spcBef>
            </a:pPr>
            <a:endParaRPr lang="en-US" sz="2400" dirty="0" smtClean="0"/>
          </a:p>
          <a:p>
            <a:pPr>
              <a:spcBef>
                <a:spcPts val="1200"/>
              </a:spcBef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948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Why do a CEDS?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7526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 smtClean="0"/>
              <a:t>Framework to identify both individual community priorities and region-wide priorities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743200"/>
            <a:ext cx="8229600" cy="350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sz="2400" dirty="0" smtClean="0"/>
              <a:t>CEDS </a:t>
            </a:r>
            <a:r>
              <a:rPr lang="en-US" dirty="0" smtClean="0"/>
              <a:t>Project</a:t>
            </a:r>
            <a:r>
              <a:rPr lang="en-US" sz="2400" dirty="0" smtClean="0"/>
              <a:t> Listing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Solicit projects from municipalities and organizations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Categorize and evaluate projects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Listing referenced by more than just EDA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CEDS Program scope of work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Reflects region’s common goals and issues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Provide support to important projects and initiatives</a:t>
            </a:r>
          </a:p>
          <a:p>
            <a:pPr lvl="1">
              <a:spcBef>
                <a:spcPts val="120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39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806</TotalTime>
  <Words>1423</Words>
  <Application>Microsoft Office PowerPoint</Application>
  <PresentationFormat>On-screen Show (4:3)</PresentationFormat>
  <Paragraphs>219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CEDS:  What it is,  Why do it, and  What you can expect </vt:lpstr>
      <vt:lpstr>Comprehensive Economic Development Strategy (CEDS)</vt:lpstr>
      <vt:lpstr>Background</vt:lpstr>
      <vt:lpstr>Greater Franklin County CEDS</vt:lpstr>
      <vt:lpstr>The CEDS Process</vt:lpstr>
      <vt:lpstr>Why do a CEDS?</vt:lpstr>
      <vt:lpstr>Why do a CEDS?</vt:lpstr>
      <vt:lpstr>Why do a CEDS?</vt:lpstr>
      <vt:lpstr>Why do a CEDS?</vt:lpstr>
      <vt:lpstr>Franklin County Examples</vt:lpstr>
      <vt:lpstr>Franklin County Examples</vt:lpstr>
      <vt:lpstr>What you can expect</vt:lpstr>
      <vt:lpstr>What you can expect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CEDS: What it is, why do it, and what you can expect</dc:title>
  <dc:creator>Jessica Atwood</dc:creator>
  <cp:lastModifiedBy>Laura Sibilia</cp:lastModifiedBy>
  <cp:revision>48</cp:revision>
  <dcterms:created xsi:type="dcterms:W3CDTF">2012-09-10T21:23:48Z</dcterms:created>
  <dcterms:modified xsi:type="dcterms:W3CDTF">2012-09-13T12:07:35Z</dcterms:modified>
</cp:coreProperties>
</file>